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8" r:id="rId4"/>
    <p:sldId id="260" r:id="rId5"/>
    <p:sldId id="259" r:id="rId6"/>
    <p:sldId id="258" r:id="rId7"/>
    <p:sldId id="261" r:id="rId8"/>
    <p:sldId id="276" r:id="rId9"/>
    <p:sldId id="273" r:id="rId10"/>
    <p:sldId id="274" r:id="rId11"/>
    <p:sldId id="275" r:id="rId12"/>
    <p:sldId id="262" r:id="rId13"/>
    <p:sldId id="264" r:id="rId14"/>
    <p:sldId id="265" r:id="rId15"/>
    <p:sldId id="271" r:id="rId16"/>
    <p:sldId id="279" r:id="rId17"/>
    <p:sldId id="266" r:id="rId18"/>
    <p:sldId id="267" r:id="rId19"/>
    <p:sldId id="268" r:id="rId20"/>
    <p:sldId id="277" r:id="rId21"/>
    <p:sldId id="270" r:id="rId22"/>
    <p:sldId id="272" r:id="rId2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5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E1F0BD-43DF-72F3-9036-64D4470DB2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0BFAE5-CB55-5C39-EBE1-72F849CB69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860415-F11F-517E-0D4C-FFF331C8C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D1AA-0FFD-4678-AC67-907EB79EDFD8}" type="datetimeFigureOut">
              <a:rPr lang="es-ES" smtClean="0"/>
              <a:t>11/07/2024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D7FC553-B688-0708-A08B-CEE926063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1BECE5-67AF-ABC2-8135-9B647EE2B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5106E-D7BC-4F31-89CF-57365EC981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4703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192F06-8D06-5909-CBB7-146293415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D42FE7E-5618-7415-C48A-21491EBC91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5EFD7F-D81E-6ECE-5BF0-1D3F9B919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D1AA-0FFD-4678-AC67-907EB79EDFD8}" type="datetimeFigureOut">
              <a:rPr lang="es-ES" smtClean="0"/>
              <a:t>11/07/2024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6EAA1A9-8223-7D20-05E3-F7EB77650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05532EC-9C02-9451-C8DC-AA7017C4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5106E-D7BC-4F31-89CF-57365EC981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8877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61360CA-5561-CCAD-2358-6CB2D31AA8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ED1C024-87F1-E696-38C7-2D97F04851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4995437-7A8F-6025-BB8A-693222FEF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D1AA-0FFD-4678-AC67-907EB79EDFD8}" type="datetimeFigureOut">
              <a:rPr lang="es-ES" smtClean="0"/>
              <a:t>11/07/2024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82B5F5F-9321-4153-6815-D821B03D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3BD46B-43C3-C534-26C6-C730EAE51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5106E-D7BC-4F31-89CF-57365EC981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1513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66AE09-9513-4624-588D-D38A7183D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00CFF1-2AED-7F3A-4A04-9649275C1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0BF517-7ED0-9090-B67B-06CE0E714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D1AA-0FFD-4678-AC67-907EB79EDFD8}" type="datetimeFigureOut">
              <a:rPr lang="es-ES" smtClean="0"/>
              <a:t>11/07/2024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6D91261-E288-F6C5-F901-8908EDB97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DA79DDD-67D8-CBC8-9DCA-6C39E09D1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5106E-D7BC-4F31-89CF-57365EC981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029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A57F4D-D664-5241-6921-A27E258F0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E89569-30F1-B8CB-97B1-D17C8ABE7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5F825E7-15EF-5864-4E3B-560FD71A4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D1AA-0FFD-4678-AC67-907EB79EDFD8}" type="datetimeFigureOut">
              <a:rPr lang="es-ES" smtClean="0"/>
              <a:t>11/07/2024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0AA1C2-B7B7-567C-4DA0-944FA3198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96D56C-2D87-5EB3-937B-3A513BDA5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5106E-D7BC-4F31-89CF-57365EC981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9094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5D339B-082F-7D46-33DC-71D4A9D3D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C18A3C-BD7E-0E6E-F81D-589F9C5CA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1B5C2B8-A2B7-9577-FBD7-68469C5329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D8223A5-CC33-D5D0-9FFA-8C925E7A0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D1AA-0FFD-4678-AC67-907EB79EDFD8}" type="datetimeFigureOut">
              <a:rPr lang="es-ES" smtClean="0"/>
              <a:t>11/07/2024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D0399DB-1729-4C81-C7CB-E729181A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69CACEC-352A-A7B1-F81B-6778D3C6E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5106E-D7BC-4F31-89CF-57365EC981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0935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6D0F3-1590-BD4D-99AA-D4EE2AA26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EB2051-41A6-BA08-2FB0-D63B4F917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FE20192-D84E-13FB-5368-1528275D6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D8D4C56-8666-3D50-5A55-D350672256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AB46878-2BF6-4F19-CB05-C888274AE6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0C67FBD-3A71-392C-8A3D-9DA42C95C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D1AA-0FFD-4678-AC67-907EB79EDFD8}" type="datetimeFigureOut">
              <a:rPr lang="es-ES" smtClean="0"/>
              <a:t>11/07/2024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3B578FC-D2BD-48C0-60B1-5BFAAA79B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4AA9B46-8665-566D-BD4F-E755645E9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5106E-D7BC-4F31-89CF-57365EC981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5142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41CDCC-7802-2BF9-9D31-CE0D5EE71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8D3DD1E-99D6-4987-CF6F-7EA938D12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D1AA-0FFD-4678-AC67-907EB79EDFD8}" type="datetimeFigureOut">
              <a:rPr lang="es-ES" smtClean="0"/>
              <a:t>11/07/2024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4E2C87C-5268-742B-055B-B7E2E77D7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59B2CE1-43A2-DA9C-6A2A-382FD6E80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5106E-D7BC-4F31-89CF-57365EC981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3194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C617DD2-6388-B4F9-CC88-E04104AF0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D1AA-0FFD-4678-AC67-907EB79EDFD8}" type="datetimeFigureOut">
              <a:rPr lang="es-ES" smtClean="0"/>
              <a:t>11/07/2024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80979D8-F240-566B-7195-52142D358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674B3F7-2798-9443-5C85-34554E324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5106E-D7BC-4F31-89CF-57365EC981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0620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6F0C47-094B-AA17-55D7-22D30E6B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E5CBDA-77CB-134E-1BB9-84936204F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D9ABBA7-DE0A-BE77-0D9C-7E30891294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8BEBE78-4A39-9ECA-B9F9-687128E8B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D1AA-0FFD-4678-AC67-907EB79EDFD8}" type="datetimeFigureOut">
              <a:rPr lang="es-ES" smtClean="0"/>
              <a:t>11/07/2024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83A93DD-F0C6-20D3-6CE9-BE0E75E8B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6FB65A3-900F-8936-4849-A9A006385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5106E-D7BC-4F31-89CF-57365EC981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196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E05BD5-3AD9-DE21-D9D4-A897086E1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D80B3D5-E24B-1440-A5B1-22A49F323C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D15EA06-1096-2FE0-450A-CE58D857CF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D1FC46F-ED21-7495-368D-19268AEA7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D1AA-0FFD-4678-AC67-907EB79EDFD8}" type="datetimeFigureOut">
              <a:rPr lang="es-ES" smtClean="0"/>
              <a:t>11/07/2024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AE278F4-3182-215A-C352-E899B98BE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677A19B-381B-626F-BE5E-CD958E107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5106E-D7BC-4F31-89CF-57365EC981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5986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F07E3B0-C2C6-2A2A-A534-40F769504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230CBE-9031-935B-BE9B-17EA81AF7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A747C7-0445-54AC-CF5D-42C3F9C9F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A8D1AA-0FFD-4678-AC67-907EB79EDFD8}" type="datetimeFigureOut">
              <a:rPr lang="es-ES" smtClean="0"/>
              <a:t>11/07/2024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60D8A3-715D-D5BC-1837-401E6BB290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F9894A-1645-247B-C057-7BE70A251B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A5106E-D7BC-4F31-89CF-57365EC981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381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ídeo 4" descr="Vista desde el ala de un avión">
            <a:extLst>
              <a:ext uri="{FF2B5EF4-FFF2-40B4-BE49-F238E27FC236}">
                <a16:creationId xmlns:a16="http://schemas.microsoft.com/office/drawing/2014/main" id="{BB459ACB-2EE3-E48A-37D8-E5D37519D0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152229" y="-170021"/>
            <a:ext cx="12191999" cy="685799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85F037-12C6-958A-EB88-FB8E0FD5B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2370" y="2617620"/>
            <a:ext cx="9663310" cy="12827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s-ES" sz="52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A40BFA1-D42F-FDBF-C730-B26666C21A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s-E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786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AF8118-EE25-FE70-4C2B-235C53466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97" y="1138036"/>
            <a:ext cx="5341242" cy="1402470"/>
          </a:xfrm>
        </p:spPr>
        <p:txBody>
          <a:bodyPr anchor="t">
            <a:normAutofit/>
          </a:bodyPr>
          <a:lstStyle/>
          <a:p>
            <a:r>
              <a:rPr lang="es-ES" sz="3200" dirty="0"/>
              <a:t>Histograma de precio después de transformación logarítmica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270B13F-65E8-BED0-552D-4D8063994F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52" r="18764"/>
          <a:stretch/>
        </p:blipFill>
        <p:spPr>
          <a:xfrm>
            <a:off x="-1" y="10"/>
            <a:ext cx="5868558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2381D20-39C2-AEAE-FBDD-86A8A4D9E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>
            <a:normAutofit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186381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B645E6A-EBB8-0027-BDAF-C89BA5CB3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Box Plot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846D326-1937-494A-8DB6-738ECA09D4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2176" y="163839"/>
            <a:ext cx="4277360" cy="653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8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8" name="Rectangle 5127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0" name="Freeform: Shape 5129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6AC3A53-B31E-BCD5-BCD4-E7AB253E3C4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51979" y="1749968"/>
            <a:ext cx="4438036" cy="39085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85000" lnSpcReduction="20000"/>
          </a:bodyPr>
          <a:lstStyle/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000" b="1" i="0" u="none" strike="noStrike" cap="none" normalizeH="0" baseline="0" dirty="0" err="1">
                <a:ln>
                  <a:noFill/>
                </a:ln>
                <a:effectLst/>
                <a:latin typeface="Amasis MT Pro Black" panose="02040A04050005020304" pitchFamily="18" charset="0"/>
              </a:rPr>
              <a:t>Gridsearch</a:t>
            </a:r>
            <a:r>
              <a:rPr kumimoji="0" lang="es-ES" altLang="es-ES" sz="2000" b="1" i="0" u="none" strike="noStrike" cap="none" normalizeH="0" baseline="0" dirty="0">
                <a:ln>
                  <a:noFill/>
                </a:ln>
                <a:effectLst/>
                <a:latin typeface="Amasis MT Pro Black" panose="02040A04050005020304" pitchFamily="18" charset="0"/>
              </a:rPr>
              <a:t>: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s-ES" altLang="es-ES" sz="2000" b="1" i="0" u="none" strike="noStrike" cap="none" normalizeH="0" baseline="0" dirty="0">
                <a:ln>
                  <a:noFill/>
                </a:ln>
                <a:effectLst/>
                <a:latin typeface="Amasis MT Pro Black" panose="02040A04050005020304" pitchFamily="18" charset="0"/>
              </a:rPr>
              <a:t>11 </a:t>
            </a:r>
            <a:r>
              <a:rPr kumimoji="0" lang="es-ES" altLang="es-ES" sz="2000" b="1" i="0" u="none" strike="noStrike" cap="none" normalizeH="0" baseline="0" dirty="0" err="1">
                <a:ln>
                  <a:noFill/>
                </a:ln>
                <a:effectLst/>
                <a:latin typeface="Amasis MT Pro Black" panose="02040A04050005020304" pitchFamily="18" charset="0"/>
              </a:rPr>
              <a:t>neighbors</a:t>
            </a:r>
            <a:endParaRPr lang="es-ES" altLang="es-ES" sz="2000" b="1" dirty="0">
              <a:latin typeface="Amasis MT Pro Black" panose="02040A040500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lang="es-ES" altLang="es-ES" sz="2000" b="1" dirty="0">
              <a:latin typeface="Amasis MT Pro Black" panose="02040A040500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s-ES" altLang="es-ES" sz="2000" b="1" dirty="0" err="1">
                <a:latin typeface="Amasis MT Pro Black" panose="02040A04050005020304" pitchFamily="18" charset="0"/>
              </a:rPr>
              <a:t>D</a:t>
            </a:r>
            <a:r>
              <a:rPr kumimoji="0" lang="es-ES" altLang="es-ES" sz="2000" b="1" i="0" u="none" strike="noStrike" cap="none" normalizeH="0" baseline="0" dirty="0" err="1">
                <a:ln>
                  <a:noFill/>
                </a:ln>
                <a:effectLst/>
                <a:latin typeface="Amasis MT Pro Black" panose="02040A04050005020304" pitchFamily="18" charset="0"/>
              </a:rPr>
              <a:t>istance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effectLst/>
                <a:latin typeface="Amasis MT Pro Black" panose="02040A04050005020304" pitchFamily="18" charset="0"/>
              </a:rPr>
              <a:t>: Utiliza la distancia inversa como peso, donde los vecinos más cercanos tienen más influencia en la predicción.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lang="es-ES" altLang="es-ES" sz="2000" b="1" dirty="0">
              <a:latin typeface="Amasis MT Pro Black" panose="02040A040500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s-ES" altLang="es-ES" sz="2000" b="1" dirty="0">
                <a:latin typeface="Amasis MT Pro Black" panose="02040A04050005020304" pitchFamily="18" charset="0"/>
              </a:rPr>
              <a:t>M</a:t>
            </a:r>
            <a:r>
              <a:rPr kumimoji="0" lang="es-ES" altLang="es-ES" sz="2000" b="1" i="0" u="none" strike="noStrike" cap="none" normalizeH="0" baseline="0" dirty="0">
                <a:ln>
                  <a:noFill/>
                </a:ln>
                <a:effectLst/>
                <a:latin typeface="Amasis MT Pro Black" panose="02040A04050005020304" pitchFamily="18" charset="0"/>
              </a:rPr>
              <a:t>anhattan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effectLst/>
                <a:latin typeface="Amasis MT Pro Black" panose="02040A04050005020304" pitchFamily="18" charset="0"/>
              </a:rPr>
              <a:t>: Diferencia absoluta entre características</a:t>
            </a:r>
          </a:p>
        </p:txBody>
      </p:sp>
      <p:pic>
        <p:nvPicPr>
          <p:cNvPr id="5123" name="Picture 3" descr="Most Popular Distance Metrics Used in KNN and When to Use Them - KDnuggets">
            <a:extLst>
              <a:ext uri="{FF2B5EF4-FFF2-40B4-BE49-F238E27FC236}">
                <a16:creationId xmlns:a16="http://schemas.microsoft.com/office/drawing/2014/main" id="{DCC8D905-27B4-8819-0671-D46F23FD9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80610" y="834400"/>
            <a:ext cx="4737650" cy="5211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8EFCAB8B-358C-13ED-5E82-43AAB58DE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361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7" name="Rectangle 7176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9" name="Freeform: Shape 7178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85F037-12C6-958A-EB88-FB8E0FD5B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973" y="393380"/>
            <a:ext cx="7655427" cy="739881"/>
          </a:xfrm>
        </p:spPr>
        <p:txBody>
          <a:bodyPr>
            <a:normAutofit/>
          </a:bodyPr>
          <a:lstStyle/>
          <a:p>
            <a:pPr algn="l"/>
            <a:r>
              <a:rPr lang="es-ES" sz="3600" dirty="0" err="1"/>
              <a:t>Metrica</a:t>
            </a:r>
            <a:endParaRPr lang="es-ES" sz="36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A40BFA1-D42F-FDBF-C730-B26666C21A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973" y="1133262"/>
            <a:ext cx="5598027" cy="393377"/>
          </a:xfrm>
        </p:spPr>
        <p:txBody>
          <a:bodyPr>
            <a:normAutofit/>
          </a:bodyPr>
          <a:lstStyle/>
          <a:p>
            <a:pPr algn="l"/>
            <a:endParaRPr lang="es-ES" sz="1600"/>
          </a:p>
        </p:txBody>
      </p:sp>
      <p:pic>
        <p:nvPicPr>
          <p:cNvPr id="7172" name="Picture 4" descr="MAPE vs MAE: Which Metric is Better? | by Lauren Gilbert | Trusted Data  Science @ Haleon | Medium">
            <a:extLst>
              <a:ext uri="{FF2B5EF4-FFF2-40B4-BE49-F238E27FC236}">
                <a16:creationId xmlns:a16="http://schemas.microsoft.com/office/drawing/2014/main" id="{118BC5E0-A0AC-9BE9-84AF-7DB9048E4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49134" y="2926081"/>
            <a:ext cx="6493732" cy="228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81" name="Freeform: Shape 7180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30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6B056ED-B054-BD30-E8F4-1310E11A48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39" b="3111"/>
          <a:stretch/>
        </p:blipFill>
        <p:spPr>
          <a:xfrm>
            <a:off x="-3048" y="10"/>
            <a:ext cx="12191999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97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Marcador de contenido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E1EFE6C7-5F6C-0F98-AD6F-E6576247E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6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111B97A-2FB0-4625-8C2E-CDCB1AF68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EE3CFFC4-BB1B-C8D0-8E0C-5EE719BAF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17" y="819387"/>
            <a:ext cx="6453786" cy="3291431"/>
          </a:xfrm>
          <a:prstGeom prst="rect">
            <a:avLst/>
          </a:prstGeom>
        </p:spPr>
      </p:pic>
      <p:pic>
        <p:nvPicPr>
          <p:cNvPr id="7" name="Imagen 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D65264A4-8350-FABF-0636-ACBD76EAC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87" y="3260004"/>
            <a:ext cx="6184689" cy="315419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C138756A-756F-942D-6BE2-1C8DFD07DFC7}"/>
              </a:ext>
            </a:extLst>
          </p:cNvPr>
          <p:cNvSpPr txBox="1"/>
          <p:nvPr/>
        </p:nvSpPr>
        <p:spPr>
          <a:xfrm>
            <a:off x="1722474" y="48370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Hub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8128262-BCB2-2BCF-9420-DD715BE5D3A5}"/>
              </a:ext>
            </a:extLst>
          </p:cNvPr>
          <p:cNvSpPr txBox="1"/>
          <p:nvPr/>
        </p:nvSpPr>
        <p:spPr>
          <a:xfrm>
            <a:off x="9155017" y="2357610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Quantile</a:t>
            </a:r>
            <a:r>
              <a:rPr lang="es-ES"/>
              <a:t> 0.56</a:t>
            </a:r>
          </a:p>
        </p:txBody>
      </p:sp>
    </p:spTree>
    <p:extLst>
      <p:ext uri="{BB962C8B-B14F-4D97-AF65-F5344CB8AC3E}">
        <p14:creationId xmlns:p14="http://schemas.microsoft.com/office/powerpoint/2010/main" val="1801218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9AE5FCC-2E58-9F1A-0300-771313DD2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572" y="1908406"/>
            <a:ext cx="5608830" cy="2930612"/>
          </a:xfrm>
          <a:prstGeom prst="rect">
            <a:avLst/>
          </a:prstGeom>
        </p:spPr>
      </p:pic>
      <p:pic>
        <p:nvPicPr>
          <p:cNvPr id="9218" name="Picture 2" descr="geeksforgeeks-practice · GitHub Topics · GitHub">
            <a:extLst>
              <a:ext uri="{FF2B5EF4-FFF2-40B4-BE49-F238E27FC236}">
                <a16:creationId xmlns:a16="http://schemas.microsoft.com/office/drawing/2014/main" id="{CE6A2B4E-4163-BA36-BF6C-012BC042E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17" y="1726210"/>
            <a:ext cx="4692883" cy="329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22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Medium's New Logo (2020)— Unfinished Ellipses Logomark | by Medium  Formatting | Blogging Guide | Medium">
            <a:extLst>
              <a:ext uri="{FF2B5EF4-FFF2-40B4-BE49-F238E27FC236}">
                <a16:creationId xmlns:a16="http://schemas.microsoft.com/office/drawing/2014/main" id="{797DD664-20EA-8F64-F604-0565FC819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2033323"/>
            <a:ext cx="5291666" cy="279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CAA444E-F492-C954-272B-6ABB3421F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133" y="2033323"/>
            <a:ext cx="5949211" cy="251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14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0758681-F97F-13FF-696E-DADD00798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317" y="1864648"/>
            <a:ext cx="5857244" cy="3212871"/>
          </a:xfrm>
          <a:prstGeom prst="rect">
            <a:avLst/>
          </a:prstGeom>
        </p:spPr>
      </p:pic>
      <p:pic>
        <p:nvPicPr>
          <p:cNvPr id="11266" name="Picture 2" descr="My Journey towards becoming a Kaggle Master | by Paras Varshney | Towards  Data Science">
            <a:extLst>
              <a:ext uri="{FF2B5EF4-FFF2-40B4-BE49-F238E27FC236}">
                <a16:creationId xmlns:a16="http://schemas.microsoft.com/office/drawing/2014/main" id="{835C2B00-700D-2C17-53D3-62A4BBA05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83" y="1696720"/>
            <a:ext cx="4507733" cy="338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767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vión en círculo rojo">
            <a:extLst>
              <a:ext uri="{FF2B5EF4-FFF2-40B4-BE49-F238E27FC236}">
                <a16:creationId xmlns:a16="http://schemas.microsoft.com/office/drawing/2014/main" id="{294EBE76-9E7F-4DF6-8947-A9CD98AEA5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38" r="31237" b="1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EE4696-C57A-51CB-19A3-315C0F3E5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4967" y="1500996"/>
            <a:ext cx="6961516" cy="3588589"/>
          </a:xfrm>
          <a:ln w="28575">
            <a:solidFill>
              <a:schemeClr val="accent1"/>
            </a:solidFill>
          </a:ln>
        </p:spPr>
        <p:txBody>
          <a:bodyPr anchor="t">
            <a:normAutofit fontScale="77500" lnSpcReduction="20000"/>
          </a:bodyPr>
          <a:lstStyle/>
          <a:p>
            <a:pPr>
              <a:lnSpc>
                <a:spcPct val="160000"/>
              </a:lnSpc>
            </a:pPr>
            <a:endParaRPr lang="es-ES" sz="2600" dirty="0"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" sz="2600" dirty="0">
                <a:latin typeface="Arial Rounded MT Bold" panose="020F0704030504030204" pitchFamily="34" charset="0"/>
              </a:rPr>
              <a:t>Herramientas de búsqueda de viajes y agencias de viajes: Atraer más clientes con mejores ofertas. </a:t>
            </a:r>
          </a:p>
          <a:p>
            <a:pPr marL="0" marR="0" lvl="0" indent="0" algn="l" defTabSz="9144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ES" altLang="es-ES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Rounded MT Bold" panose="020F0704030504030204" pitchFamily="34" charset="0"/>
              </a:rPr>
              <a:t>Para viajeros: Tu asesor financiero de viajes personal. </a:t>
            </a:r>
          </a:p>
          <a:p>
            <a:pPr marL="0" marR="0" lvl="0" indent="0" algn="l" defTabSz="9144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ES" altLang="es-ES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Rounded MT Bold" panose="020F0704030504030204" pitchFamily="34" charset="0"/>
              </a:rPr>
              <a:t>Ahorra dinero, elimina el estrés de comprar boletos</a:t>
            </a:r>
            <a:endParaRPr lang="es-ES" sz="2600" dirty="0">
              <a:latin typeface="Arial Rounded MT Bold" panose="020F0704030504030204" pitchFamily="34" charset="0"/>
            </a:endParaRPr>
          </a:p>
          <a:p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3143054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CDBA24-5835-9B98-13A6-6A3191890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FF0AB8-1647-1F50-8AE4-C099BB2FB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663" y="2527539"/>
            <a:ext cx="4840857" cy="2916178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Todos son </a:t>
            </a:r>
          </a:p>
        </p:txBody>
      </p:sp>
      <p:pic>
        <p:nvPicPr>
          <p:cNvPr id="12290" name="Picture 2" descr="Domestic flight bookings. Domestic flight bookings are available… | by  jamewillam | Medium">
            <a:extLst>
              <a:ext uri="{FF2B5EF4-FFF2-40B4-BE49-F238E27FC236}">
                <a16:creationId xmlns:a16="http://schemas.microsoft.com/office/drawing/2014/main" id="{27D400A5-FAC1-5A9C-280A-F668A7DED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740" y="1423405"/>
            <a:ext cx="6700520" cy="402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881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85F037-12C6-958A-EB88-FB8E0FD5B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71547"/>
            <a:ext cx="9144000" cy="2387600"/>
          </a:xfrm>
        </p:spPr>
        <p:txBody>
          <a:bodyPr/>
          <a:lstStyle/>
          <a:p>
            <a:r>
              <a:rPr lang="es-ES" dirty="0"/>
              <a:t>Por que es  mejor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A40BFA1-D42F-FDBF-C730-B26666C21A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98853"/>
            <a:ext cx="9144000" cy="1655762"/>
          </a:xfrm>
        </p:spPr>
        <p:txBody>
          <a:bodyPr>
            <a:normAutofit/>
          </a:bodyPr>
          <a:lstStyle/>
          <a:p>
            <a:r>
              <a:rPr lang="es-ES" dirty="0"/>
              <a:t>Transformaciones y precauciones necesarias para el tipo de dato</a:t>
            </a:r>
          </a:p>
          <a:p>
            <a:r>
              <a:rPr lang="es-ES" dirty="0"/>
              <a:t>Mejor calidad de datos debido a uso extensivo de API</a:t>
            </a:r>
          </a:p>
          <a:p>
            <a:r>
              <a:rPr lang="es-ES" dirty="0"/>
              <a:t>Mejor limpieza  y generalización de datos </a:t>
            </a:r>
          </a:p>
        </p:txBody>
      </p:sp>
    </p:spTree>
    <p:extLst>
      <p:ext uri="{BB962C8B-B14F-4D97-AF65-F5344CB8AC3E}">
        <p14:creationId xmlns:p14="http://schemas.microsoft.com/office/powerpoint/2010/main" val="2226076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85F037-12C6-958A-EB88-FB8E0FD5B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71547"/>
            <a:ext cx="9144000" cy="2387600"/>
          </a:xfrm>
        </p:spPr>
        <p:txBody>
          <a:bodyPr/>
          <a:lstStyle/>
          <a:p>
            <a:r>
              <a:rPr lang="es-ES" dirty="0"/>
              <a:t>Que mejorar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A40BFA1-D42F-FDBF-C730-B26666C21A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98853"/>
            <a:ext cx="9144000" cy="1655762"/>
          </a:xfrm>
        </p:spPr>
        <p:txBody>
          <a:bodyPr>
            <a:normAutofit/>
          </a:bodyPr>
          <a:lstStyle/>
          <a:p>
            <a:r>
              <a:rPr lang="es-ES" dirty="0"/>
              <a:t>Mayor cantidad de datos para poder captar la variable fecha mejor</a:t>
            </a:r>
          </a:p>
          <a:p>
            <a:r>
              <a:rPr lang="es-ES" dirty="0"/>
              <a:t>No considera bien vuelos </a:t>
            </a:r>
            <a:r>
              <a:rPr lang="es-ES" dirty="0" err="1"/>
              <a:t>domesticos</a:t>
            </a:r>
            <a:endParaRPr lang="es-ES" dirty="0"/>
          </a:p>
          <a:p>
            <a:r>
              <a:rPr lang="es-ES" dirty="0"/>
              <a:t>Utilización de redes neuronales </a:t>
            </a:r>
          </a:p>
        </p:txBody>
      </p:sp>
    </p:spTree>
    <p:extLst>
      <p:ext uri="{BB962C8B-B14F-4D97-AF65-F5344CB8AC3E}">
        <p14:creationId xmlns:p14="http://schemas.microsoft.com/office/powerpoint/2010/main" val="3000588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44CA87-48B3-4D0F-69A8-F1339D7B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3316" name="Picture 4" descr="Google Flights tool can now predict best time to book tickets at lowest  price">
            <a:extLst>
              <a:ext uri="{FF2B5EF4-FFF2-40B4-BE49-F238E27FC236}">
                <a16:creationId xmlns:a16="http://schemas.microsoft.com/office/drawing/2014/main" id="{47EBD763-FEE6-9BAE-1B01-6505CF16038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902" y="1690688"/>
            <a:ext cx="773419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037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EDBD3B-6CA5-DD1F-7CDC-A6DF374D8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s-ES" dirty="0"/>
              <a:t>Modelo que se utilizo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2782A5-BDFC-2AB0-92DC-E0120C249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80" y="2327675"/>
            <a:ext cx="7287335" cy="3760341"/>
          </a:xfrm>
          <a:ln w="28575">
            <a:solidFill>
              <a:schemeClr val="accent1"/>
            </a:solidFill>
          </a:ln>
        </p:spPr>
        <p:txBody>
          <a:bodyPr>
            <a:normAutofit fontScale="62500" lnSpcReduction="20000"/>
          </a:bodyPr>
          <a:lstStyle/>
          <a:p>
            <a:endParaRPr lang="es-ES" sz="1800" dirty="0">
              <a:latin typeface="Arial Rounded MT Bold" panose="020F0704030504030204" pitchFamily="34" charset="0"/>
            </a:endParaRPr>
          </a:p>
          <a:p>
            <a:pPr>
              <a:lnSpc>
                <a:spcPct val="160000"/>
              </a:lnSpc>
            </a:pPr>
            <a:r>
              <a:rPr lang="es-ES" sz="2900" dirty="0">
                <a:latin typeface="Arial Rounded MT Bold" panose="020F0704030504030204" pitchFamily="34" charset="0"/>
              </a:rPr>
              <a:t>Funciona prediciendo el valor de un punto de datos basado en la mayoría de sus "vecinos" más cercanos en un espacio de características, determinado por la distancia entre puntos.</a:t>
            </a:r>
          </a:p>
          <a:p>
            <a:pPr marL="0" indent="0">
              <a:lnSpc>
                <a:spcPct val="160000"/>
              </a:lnSpc>
              <a:buNone/>
            </a:pPr>
            <a:endParaRPr lang="es-ES" sz="2900" dirty="0">
              <a:latin typeface="Arial Rounded MT Bold" panose="020F0704030504030204" pitchFamily="34" charset="0"/>
            </a:endParaRPr>
          </a:p>
          <a:p>
            <a:pPr>
              <a:lnSpc>
                <a:spcPct val="160000"/>
              </a:lnSpc>
            </a:pPr>
            <a:r>
              <a:rPr lang="es-ES" sz="2900" dirty="0">
                <a:latin typeface="Arial Rounded MT Bold" panose="020F0704030504030204" pitchFamily="34" charset="0"/>
              </a:rPr>
              <a:t>KNN es ideal para predecir precios de vuelos debido a su capacidad para considerar similitudes entre vuelos históricos y actuales en términos de características como ruta, temporada y aerolínea.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9D2048E-34DA-637E-B74F-5102B37A3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181" y="1586428"/>
            <a:ext cx="3780907" cy="2873489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317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EDBD3B-6CA5-DD1F-7CDC-A6DF374D8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s-ES" sz="4800"/>
              <a:t>Colección de datos</a:t>
            </a:r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2782A5-BDFC-2AB0-92DC-E0120C249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96" y="2624618"/>
            <a:ext cx="4796318" cy="3293297"/>
          </a:xfr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/>
          <a:p>
            <a:r>
              <a:rPr lang="es-ES" sz="2000" dirty="0">
                <a:latin typeface="Arial Rounded MT Bold" panose="020F0704030504030204" pitchFamily="34" charset="0"/>
              </a:rPr>
              <a:t>Usando Amadeus api para vuelos actuales</a:t>
            </a:r>
          </a:p>
          <a:p>
            <a:endParaRPr lang="es-ES" sz="2000" dirty="0">
              <a:latin typeface="Arial Rounded MT Bold" panose="020F0704030504030204" pitchFamily="34" charset="0"/>
            </a:endParaRPr>
          </a:p>
          <a:p>
            <a:r>
              <a:rPr lang="es-ES" sz="2000" dirty="0">
                <a:latin typeface="Arial Rounded MT Bold" panose="020F0704030504030204" pitchFamily="34" charset="0"/>
              </a:rPr>
              <a:t>Se consiguió fecha, hora, destino, origen, numero de paradas, duración, aerolínea y precio</a:t>
            </a:r>
          </a:p>
        </p:txBody>
      </p:sp>
      <p:pic>
        <p:nvPicPr>
          <p:cNvPr id="3074" name="Picture 2" descr="Download Amadeus CRS Logo in SVG Vector or PNG File Format - Logo.wine">
            <a:extLst>
              <a:ext uri="{FF2B5EF4-FFF2-40B4-BE49-F238E27FC236}">
                <a16:creationId xmlns:a16="http://schemas.microsoft.com/office/drawing/2014/main" id="{7A8F3041-A700-387C-5065-340E7F403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1532" y="2624618"/>
            <a:ext cx="5150277" cy="343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5" name="Rectangle 308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72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EDBD3B-6CA5-DD1F-7CDC-A6DF374D8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2333"/>
            <a:ext cx="9392421" cy="1330841"/>
          </a:xfrm>
        </p:spPr>
        <p:txBody>
          <a:bodyPr>
            <a:normAutofit/>
          </a:bodyPr>
          <a:lstStyle/>
          <a:p>
            <a:r>
              <a:rPr lang="es-ES" dirty="0"/>
              <a:t>	</a:t>
            </a:r>
            <a:r>
              <a:rPr lang="es-ES" dirty="0" err="1"/>
              <a:t>Feature</a:t>
            </a:r>
            <a:r>
              <a:rPr lang="es-ES" dirty="0"/>
              <a:t> </a:t>
            </a:r>
            <a:r>
              <a:rPr lang="es-ES" dirty="0" err="1"/>
              <a:t>engineering</a:t>
            </a:r>
            <a:endParaRPr lang="es-E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EF5388F8-14EA-79AB-8FE7-A06987F42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018" y="2255508"/>
            <a:ext cx="5690191" cy="3391120"/>
          </a:xfrm>
          <a:ln w="25400">
            <a:solidFill>
              <a:schemeClr val="accent1"/>
            </a:solidFill>
          </a:ln>
        </p:spPr>
        <p:txBody>
          <a:bodyPr>
            <a:normAutofit lnSpcReduction="10000"/>
          </a:bodyPr>
          <a:lstStyle/>
          <a:p>
            <a:endParaRPr lang="es-ES" sz="2400" dirty="0">
              <a:latin typeface="Arial Rounded MT Bold" panose="020F0704030504030204" pitchFamily="34" charset="0"/>
            </a:endParaRPr>
          </a:p>
          <a:p>
            <a:r>
              <a:rPr lang="es-ES" sz="2400" dirty="0">
                <a:latin typeface="Arial Rounded MT Bold" panose="020F0704030504030204" pitchFamily="34" charset="0"/>
              </a:rPr>
              <a:t>Se sacaron  columnas </a:t>
            </a:r>
            <a:r>
              <a:rPr lang="es-ES" sz="2400" dirty="0" err="1">
                <a:latin typeface="Arial Rounded MT Bold" panose="020F0704030504030204" pitchFamily="34" charset="0"/>
              </a:rPr>
              <a:t>dummies</a:t>
            </a:r>
            <a:r>
              <a:rPr lang="es-ES" sz="2400" dirty="0">
                <a:latin typeface="Arial Rounded MT Bold" panose="020F0704030504030204" pitchFamily="34" charset="0"/>
              </a:rPr>
              <a:t> basados en la duración, continente, aerolínea y distancia.</a:t>
            </a:r>
          </a:p>
          <a:p>
            <a:endParaRPr lang="es-ES" sz="2400" dirty="0">
              <a:latin typeface="Arial Rounded MT Bold" panose="020F0704030504030204" pitchFamily="34" charset="0"/>
            </a:endParaRPr>
          </a:p>
          <a:p>
            <a:r>
              <a:rPr lang="es-ES" sz="2400" dirty="0">
                <a:latin typeface="Arial Rounded MT Bold" panose="020F0704030504030204" pitchFamily="34" charset="0"/>
              </a:rPr>
              <a:t>La estrategia fue conseguir la mayor cantidad de </a:t>
            </a:r>
            <a:r>
              <a:rPr lang="es-ES" sz="2400" dirty="0" err="1">
                <a:latin typeface="Arial Rounded MT Bold" panose="020F0704030504030204" pitchFamily="34" charset="0"/>
              </a:rPr>
              <a:t>features</a:t>
            </a:r>
            <a:r>
              <a:rPr lang="es-ES" sz="2400" dirty="0">
                <a:latin typeface="Arial Rounded MT Bold" panose="020F0704030504030204" pitchFamily="34" charset="0"/>
              </a:rPr>
              <a:t> posibles.</a:t>
            </a:r>
          </a:p>
          <a:p>
            <a:r>
              <a:rPr lang="es-ES" sz="2400" dirty="0">
                <a:latin typeface="Arial Rounded MT Bold" panose="020F0704030504030204" pitchFamily="34" charset="0"/>
              </a:rPr>
              <a:t>PCA</a:t>
            </a:r>
          </a:p>
        </p:txBody>
      </p:sp>
      <p:pic>
        <p:nvPicPr>
          <p:cNvPr id="2054" name="Picture 6" descr="Audios para Dummies">
            <a:extLst>
              <a:ext uri="{FF2B5EF4-FFF2-40B4-BE49-F238E27FC236}">
                <a16:creationId xmlns:a16="http://schemas.microsoft.com/office/drawing/2014/main" id="{D9435C20-78CF-6D9F-746D-8BB6303E7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265" y="2061836"/>
            <a:ext cx="4591050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601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3FF892-50D6-53E4-9E64-0CFF1CB97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7012"/>
            <a:ext cx="10515600" cy="1325563"/>
          </a:xfrm>
        </p:spPr>
        <p:txBody>
          <a:bodyPr/>
          <a:lstStyle/>
          <a:p>
            <a:r>
              <a:rPr lang="es-ES" dirty="0"/>
              <a:t>Transformación logarítmica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6C3246-9296-CF1A-2706-CC8FF24D8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098" name="Picture 2" descr="Transformación de datos - Ciencia sin seso... locura doble">
            <a:extLst>
              <a:ext uri="{FF2B5EF4-FFF2-40B4-BE49-F238E27FC236}">
                <a16:creationId xmlns:a16="http://schemas.microsoft.com/office/drawing/2014/main" id="{E4D6FAB1-987B-B9A0-174E-59A2067B7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727" y="1552575"/>
            <a:ext cx="8105775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835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B7A0-D9E7-6E3D-7C64-9F5664D7E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75A717-AB9C-C043-4D01-DFB42BC86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D84FB9-8A87-BC4B-DA2C-6E0296FFE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866" y="328614"/>
            <a:ext cx="6602267" cy="584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74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5626AE-7C0C-C410-5151-28E933F70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1128094"/>
            <a:ext cx="3434180" cy="1415270"/>
          </a:xfrm>
        </p:spPr>
        <p:txBody>
          <a:bodyPr anchor="t">
            <a:normAutofit/>
          </a:bodyPr>
          <a:lstStyle/>
          <a:p>
            <a:r>
              <a:rPr lang="es-ES" sz="3200" dirty="0"/>
              <a:t>Histograma antes de </a:t>
            </a:r>
            <a:r>
              <a:rPr lang="es-ES" sz="3200" dirty="0" err="1"/>
              <a:t>transformacion</a:t>
            </a:r>
            <a:endParaRPr lang="es-ES" sz="3200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E06C4EF-07E7-7E31-87F6-DFE7B6D6B0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607"/>
          <a:stretch/>
        </p:blipFill>
        <p:spPr>
          <a:xfrm>
            <a:off x="-9886" y="10"/>
            <a:ext cx="7572605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B335842-41BD-E044-E35D-DB41E7D49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400" y="2543364"/>
            <a:ext cx="3434180" cy="3599019"/>
          </a:xfrm>
        </p:spPr>
        <p:txBody>
          <a:bodyPr>
            <a:normAutofit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1421136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265</Words>
  <Application>Microsoft Office PowerPoint</Application>
  <PresentationFormat>Panorámica</PresentationFormat>
  <Paragraphs>43</Paragraphs>
  <Slides>22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8" baseType="lpstr">
      <vt:lpstr>Amasis MT Pro Black</vt:lpstr>
      <vt:lpstr>Aptos</vt:lpstr>
      <vt:lpstr>Aptos Display</vt:lpstr>
      <vt:lpstr>Arial</vt:lpstr>
      <vt:lpstr>Arial Rounded MT Bold</vt:lpstr>
      <vt:lpstr>Tema de Office</vt:lpstr>
      <vt:lpstr>Presentación de PowerPoint</vt:lpstr>
      <vt:lpstr>Presentación de PowerPoint</vt:lpstr>
      <vt:lpstr>Presentación de PowerPoint</vt:lpstr>
      <vt:lpstr>Modelo que se utilizo </vt:lpstr>
      <vt:lpstr>Colección de datos</vt:lpstr>
      <vt:lpstr> Feature engineering</vt:lpstr>
      <vt:lpstr>Transformación logarítmica</vt:lpstr>
      <vt:lpstr>Presentación de PowerPoint</vt:lpstr>
      <vt:lpstr>Histograma antes de transformacion</vt:lpstr>
      <vt:lpstr>Histograma de precio después de transformación logarítmica</vt:lpstr>
      <vt:lpstr>Box Plot</vt:lpstr>
      <vt:lpstr>Presentación de PowerPoint</vt:lpstr>
      <vt:lpstr>Metrica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Por que es  mejor </vt:lpstr>
      <vt:lpstr>Que mejorar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Sebastian Gines Lugo</dc:creator>
  <cp:lastModifiedBy>Sebastian Gines Lugo</cp:lastModifiedBy>
  <cp:revision>6</cp:revision>
  <dcterms:created xsi:type="dcterms:W3CDTF">2024-07-11T04:46:40Z</dcterms:created>
  <dcterms:modified xsi:type="dcterms:W3CDTF">2024-07-11T08:14:33Z</dcterms:modified>
</cp:coreProperties>
</file>